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  <p:sldMasterId id="2147483670" r:id="rId4"/>
    <p:sldMasterId id="2147483672" r:id="rId5"/>
    <p:sldMasterId id="2147483674" r:id="rId6"/>
  </p:sldMasterIdLst>
  <p:notesMasterIdLst>
    <p:notesMasterId r:id="rId18"/>
  </p:notesMasterIdLst>
  <p:sldIdLst>
    <p:sldId id="256" r:id="rId7"/>
    <p:sldId id="260" r:id="rId8"/>
    <p:sldId id="257" r:id="rId9"/>
    <p:sldId id="268" r:id="rId10"/>
    <p:sldId id="269" r:id="rId11"/>
    <p:sldId id="263" r:id="rId12"/>
    <p:sldId id="265" r:id="rId13"/>
    <p:sldId id="264" r:id="rId14"/>
    <p:sldId id="266" r:id="rId15"/>
    <p:sldId id="26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79615-1B4B-449D-B9E5-9B4CBA46A1AE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15521-AC4F-4EEB-854E-68116A6D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5521-AC4F-4EEB-854E-68116A6DE0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5521-AC4F-4EEB-854E-68116A6DE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OIE Code covers</a:t>
            </a:r>
          </a:p>
          <a:p>
            <a:pPr marL="617912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Transport</a:t>
            </a:r>
          </a:p>
          <a:p>
            <a:pPr marL="617912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Slaughter</a:t>
            </a:r>
          </a:p>
          <a:p>
            <a:pPr marL="617912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Species specific Production Practices</a:t>
            </a:r>
          </a:p>
          <a:p>
            <a:pPr marL="778624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Beef cattle, Broilers, Dairy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5521-AC4F-4EEB-854E-68116A6DE0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5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4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848D7-1360-4A1F-9826-E40599BA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60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57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9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9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3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2879" r="3177"/>
          <a:stretch/>
        </p:blipFill>
        <p:spPr bwMode="auto">
          <a:xfrm>
            <a:off x="0" y="0"/>
            <a:ext cx="9144000" cy="61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Template Assets-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2443" r="2899" b="5728"/>
          <a:stretch>
            <a:fillRect/>
          </a:stretch>
        </p:blipFill>
        <p:spPr bwMode="auto">
          <a:xfrm>
            <a:off x="-4465" y="-7814"/>
            <a:ext cx="9152930" cy="21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1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40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61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82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23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763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05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645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Template Assets-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929"/>
          <a:stretch>
            <a:fillRect/>
          </a:stretch>
        </p:blipFill>
        <p:spPr bwMode="auto">
          <a:xfrm>
            <a:off x="0" y="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2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12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2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3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49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27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697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123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54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emplate Assets-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3870" r="2272" b="7933"/>
          <a:stretch>
            <a:fillRect/>
          </a:stretch>
        </p:blipFill>
        <p:spPr bwMode="auto">
          <a:xfrm>
            <a:off x="0" y="-893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 descr="PPT Photos - -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1711"/>
          <a:stretch>
            <a:fillRect/>
          </a:stretch>
        </p:blipFill>
        <p:spPr bwMode="auto">
          <a:xfrm>
            <a:off x="5366746" y="773535"/>
            <a:ext cx="1814959" cy="32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 descr="PPT Photos - -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/>
          <a:stretch>
            <a:fillRect/>
          </a:stretch>
        </p:blipFill>
        <p:spPr bwMode="auto">
          <a:xfrm>
            <a:off x="7331277" y="776883"/>
            <a:ext cx="1814959" cy="317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04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07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11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16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224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631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041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447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Template Assets-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929"/>
          <a:stretch>
            <a:fillRect/>
          </a:stretch>
        </p:blipFill>
        <p:spPr bwMode="auto">
          <a:xfrm>
            <a:off x="0" y="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 descr="PPT Photos - -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5890" r="603"/>
          <a:stretch>
            <a:fillRect/>
          </a:stretch>
        </p:blipFill>
        <p:spPr bwMode="auto">
          <a:xfrm>
            <a:off x="5365626" y="773534"/>
            <a:ext cx="1816075" cy="31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 descr="PPT Photos - -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/>
          <a:stretch>
            <a:fillRect/>
          </a:stretch>
        </p:blipFill>
        <p:spPr bwMode="auto">
          <a:xfrm>
            <a:off x="7331278" y="776887"/>
            <a:ext cx="1814959" cy="317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91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83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74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65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696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391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086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783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174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565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6959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348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PPT Photos - -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r="10640"/>
          <a:stretch>
            <a:fillRect/>
          </a:stretch>
        </p:blipFill>
        <p:spPr bwMode="auto">
          <a:xfrm>
            <a:off x="5621239" y="416347"/>
            <a:ext cx="984498" cy="173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 descr="PPT Photos - -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r="10109"/>
          <a:stretch>
            <a:fillRect/>
          </a:stretch>
        </p:blipFill>
        <p:spPr bwMode="auto">
          <a:xfrm>
            <a:off x="6794376" y="416347"/>
            <a:ext cx="990079" cy="173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 descr="PPT Photos - -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r="10321"/>
          <a:stretch>
            <a:fillRect/>
          </a:stretch>
        </p:blipFill>
        <p:spPr bwMode="auto">
          <a:xfrm>
            <a:off x="7973095" y="420817"/>
            <a:ext cx="984498" cy="17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 descr="Template Assets-0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885"/>
          <a:stretch>
            <a:fillRect/>
          </a:stretch>
        </p:blipFill>
        <p:spPr bwMode="auto">
          <a:xfrm>
            <a:off x="0" y="0"/>
            <a:ext cx="9144000" cy="78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lvl1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688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374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062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750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124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500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6877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250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27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647" y="685800"/>
            <a:ext cx="8228707" cy="1143000"/>
          </a:xfrm>
        </p:spPr>
        <p:txBody>
          <a:bodyPr/>
          <a:lstStyle/>
          <a:p>
            <a:r>
              <a:rPr lang="en-US" sz="4800" dirty="0" smtClean="0"/>
              <a:t>Timeline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647" y="1600650"/>
            <a:ext cx="5943153" cy="4525119"/>
          </a:xfrm>
        </p:spPr>
        <p:txBody>
          <a:bodyPr/>
          <a:lstStyle/>
          <a:p>
            <a:pPr marL="825036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April 2015 - Initial </a:t>
            </a:r>
            <a:r>
              <a:rPr lang="en-US" sz="2000" dirty="0"/>
              <a:t>draft completed</a:t>
            </a:r>
          </a:p>
          <a:p>
            <a:pPr marL="825036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May 2015 - WG meeting</a:t>
            </a:r>
          </a:p>
          <a:p>
            <a:pPr marL="825036" lvl="3" indent="-342900">
              <a:buFont typeface="Arial" panose="020B0604020202020204" pitchFamily="34" charset="0"/>
              <a:buChar char="•"/>
            </a:pPr>
            <a:r>
              <a:rPr lang="en-US" sz="2000" i="1" dirty="0"/>
              <a:t>July 2015 </a:t>
            </a:r>
            <a:r>
              <a:rPr lang="en-US" sz="2000" dirty="0"/>
              <a:t>– Final draft expected</a:t>
            </a:r>
          </a:p>
          <a:p>
            <a:pPr marL="825036" lvl="3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Summer 2015 </a:t>
            </a:r>
            <a:r>
              <a:rPr lang="en-US" sz="2000" dirty="0"/>
              <a:t>– Member bodies to discuss draft</a:t>
            </a:r>
          </a:p>
          <a:p>
            <a:pPr marL="825036" lvl="3" indent="-342900">
              <a:buFont typeface="Arial" panose="020B0604020202020204" pitchFamily="34" charset="0"/>
              <a:buChar char="•"/>
            </a:pPr>
            <a:r>
              <a:rPr lang="en-US" sz="2000" i="1" dirty="0"/>
              <a:t>December 2015 </a:t>
            </a:r>
            <a:r>
              <a:rPr lang="en-US" sz="2000" dirty="0"/>
              <a:t>– WG expected to vote on the final draft</a:t>
            </a:r>
          </a:p>
          <a:p>
            <a:pPr marL="825036" lvl="3" indent="-342900">
              <a:buFont typeface="Arial" panose="020B0604020202020204" pitchFamily="34" charset="0"/>
              <a:buChar char="•"/>
            </a:pPr>
            <a:r>
              <a:rPr lang="en-US" sz="2000" i="1" dirty="0"/>
              <a:t>January 2016 </a:t>
            </a:r>
            <a:r>
              <a:rPr lang="en-US" sz="2000" dirty="0"/>
              <a:t>– If passed, the TS will be put up for a voted by full ISO membership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90" y="2590804"/>
            <a:ext cx="1981196" cy="19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447800"/>
            <a:ext cx="6019353" cy="4342950"/>
          </a:xfrm>
        </p:spPr>
        <p:txBody>
          <a:bodyPr/>
          <a:lstStyle/>
          <a:p>
            <a:pPr algn="ctr">
              <a:spcBef>
                <a:spcPts val="1800"/>
              </a:spcBef>
              <a:buNone/>
            </a:pPr>
            <a:r>
              <a:rPr lang="en-US" sz="2800" b="1" dirty="0"/>
              <a:t>Craig Morris, Ph.D.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dirty="0"/>
              <a:t>Deputy Administrator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dirty="0"/>
              <a:t>Livestock, Poultry, &amp; Seed Program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2060"/>
                </a:solidFill>
              </a:rPr>
              <a:t>Craig.Morris@ams.usda.gov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b="1" i="1" dirty="0"/>
              <a:t>…or visit us on the Web at: </a:t>
            </a:r>
            <a:r>
              <a:rPr lang="en-US" sz="2800" b="1" i="1" dirty="0">
                <a:solidFill>
                  <a:srgbClr val="002060"/>
                </a:solidFill>
              </a:rPr>
              <a:t>http://www.ams.usda.gov/AMSv1.0/LivestockandSeed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en-US" sz="3600" b="1" dirty="0"/>
              <a:t>Thank you!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8" y="3124200"/>
            <a:ext cx="2567396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Update on the U.S. Technical Advisory Group to the International Organization for Standardization (ISO) Working Group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</a:t>
            </a:r>
            <a:r>
              <a:rPr lang="en-US" b="1" dirty="0"/>
              <a:t>.</a:t>
            </a:r>
            <a:r>
              <a:rPr lang="en-US" b="1" dirty="0" smtClean="0"/>
              <a:t> Craig Morris</a:t>
            </a:r>
          </a:p>
          <a:p>
            <a:r>
              <a:rPr lang="en-US" dirty="0" smtClean="0"/>
              <a:t>Deputy Administrator</a:t>
            </a:r>
          </a:p>
          <a:p>
            <a:r>
              <a:rPr lang="en-US" dirty="0" smtClean="0"/>
              <a:t>Livestock, Poultry, and Seed Program</a:t>
            </a:r>
          </a:p>
        </p:txBody>
      </p:sp>
    </p:spTree>
    <p:extLst>
      <p:ext uri="{BB962C8B-B14F-4D97-AF65-F5344CB8AC3E}">
        <p14:creationId xmlns:p14="http://schemas.microsoft.com/office/powerpoint/2010/main" val="110258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75679"/>
            <a:ext cx="5715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Narrow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Narrow"/>
              </a:rPr>
              <a:t>Founded </a:t>
            </a:r>
            <a:r>
              <a:rPr lang="en-US" sz="2400" dirty="0">
                <a:solidFill>
                  <a:srgbClr val="000000"/>
                </a:solidFill>
                <a:latin typeface="ArialNarrow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latin typeface="ArialNarrow"/>
              </a:rPr>
              <a:t>1947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Narro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Narrow"/>
              </a:rPr>
              <a:t>rivate </a:t>
            </a:r>
            <a:r>
              <a:rPr lang="en-US" sz="2400" dirty="0">
                <a:solidFill>
                  <a:srgbClr val="000000"/>
                </a:solidFill>
                <a:latin typeface="ArialNarrow"/>
              </a:rPr>
              <a:t>organization that </a:t>
            </a:r>
            <a:r>
              <a:rPr lang="en-US" sz="2400" dirty="0" smtClean="0">
                <a:solidFill>
                  <a:srgbClr val="000000"/>
                </a:solidFill>
                <a:latin typeface="ArialNarrow"/>
              </a:rPr>
              <a:t>develops voluntary </a:t>
            </a:r>
            <a:r>
              <a:rPr lang="en-US" sz="2400" dirty="0">
                <a:solidFill>
                  <a:srgbClr val="000000"/>
                </a:solidFill>
                <a:latin typeface="ArialNarrow"/>
              </a:rPr>
              <a:t>international </a:t>
            </a:r>
            <a:r>
              <a:rPr lang="en-US" sz="2400" dirty="0" smtClean="0">
                <a:solidFill>
                  <a:srgbClr val="000000"/>
                </a:solidFill>
                <a:latin typeface="ArialNarrow"/>
              </a:rPr>
              <a:t>standards</a:t>
            </a:r>
            <a:endParaRPr lang="en-US" sz="2400" dirty="0">
              <a:solidFill>
                <a:srgbClr val="000000"/>
              </a:solidFill>
              <a:latin typeface="ArialNarrow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Narrow"/>
              </a:rPr>
              <a:t>Participants </a:t>
            </a:r>
            <a:r>
              <a:rPr lang="en-US" sz="2400" dirty="0">
                <a:solidFill>
                  <a:srgbClr val="000000"/>
                </a:solidFill>
                <a:latin typeface="ArialNarrow"/>
              </a:rPr>
              <a:t>are called national standards </a:t>
            </a:r>
            <a:r>
              <a:rPr lang="en-US" sz="2400" dirty="0" smtClean="0">
                <a:solidFill>
                  <a:srgbClr val="000000"/>
                </a:solidFill>
                <a:latin typeface="ArialNarrow"/>
              </a:rPr>
              <a:t>bodies or member bodies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ArialNarrow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ArialNarrow"/>
              </a:rPr>
              <a:t>ne </a:t>
            </a:r>
            <a:r>
              <a:rPr lang="en-US" sz="2000" dirty="0">
                <a:solidFill>
                  <a:srgbClr val="000000"/>
                </a:solidFill>
                <a:latin typeface="ArialNarrow"/>
              </a:rPr>
              <a:t>member per country, which can </a:t>
            </a:r>
            <a:r>
              <a:rPr lang="en-US" sz="2000" dirty="0" smtClean="0">
                <a:solidFill>
                  <a:srgbClr val="000000"/>
                </a:solidFill>
                <a:latin typeface="ArialNarrow"/>
              </a:rPr>
              <a:t>be a </a:t>
            </a:r>
            <a:r>
              <a:rPr lang="en-US" sz="2000" dirty="0">
                <a:solidFill>
                  <a:srgbClr val="000000"/>
                </a:solidFill>
                <a:latin typeface="ArialNarrow"/>
              </a:rPr>
              <a:t>government or private organization. </a:t>
            </a:r>
            <a:endParaRPr lang="en-US" sz="2000" dirty="0" smtClean="0">
              <a:solidFill>
                <a:srgbClr val="000000"/>
              </a:solidFill>
              <a:latin typeface="ArialNarrow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ArialNarrow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ArialNarrow"/>
              </a:rPr>
              <a:t>64 </a:t>
            </a:r>
            <a:r>
              <a:rPr lang="en-US" sz="2000" dirty="0">
                <a:solidFill>
                  <a:srgbClr val="000000"/>
                </a:solidFill>
                <a:latin typeface="ArialNarrow"/>
              </a:rPr>
              <a:t>countries participate </a:t>
            </a:r>
            <a:endParaRPr lang="en-US" sz="2000" dirty="0" smtClean="0">
              <a:solidFill>
                <a:srgbClr val="000000"/>
              </a:solidFill>
              <a:latin typeface="Arial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647" y="914400"/>
            <a:ext cx="8228707" cy="1143000"/>
          </a:xfrm>
        </p:spPr>
        <p:txBody>
          <a:bodyPr/>
          <a:lstStyle/>
          <a:p>
            <a:r>
              <a:rPr lang="en-US" sz="3600" dirty="0" smtClean="0"/>
              <a:t>International Organization for Standardization (ISO)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80" y="3124200"/>
            <a:ext cx="2308262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685800"/>
            <a:ext cx="8228707" cy="1143000"/>
          </a:xfrm>
        </p:spPr>
        <p:txBody>
          <a:bodyPr/>
          <a:lstStyle/>
          <a:p>
            <a:r>
              <a:rPr lang="en-US" dirty="0" smtClean="0"/>
              <a:t>ISO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4952553" cy="45251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Develop standards </a:t>
            </a:r>
            <a:r>
              <a:rPr lang="en-US" sz="2000" dirty="0"/>
              <a:t>for </a:t>
            </a:r>
            <a:r>
              <a:rPr lang="en-US" sz="2000" dirty="0" smtClean="0"/>
              <a:t>activities such as agriculture, construction</a:t>
            </a:r>
            <a:r>
              <a:rPr lang="en-US" sz="2000" dirty="0"/>
              <a:t>, </a:t>
            </a:r>
            <a:r>
              <a:rPr lang="en-US" sz="2000" dirty="0" smtClean="0"/>
              <a:t>mechanical engineering, information </a:t>
            </a:r>
            <a:r>
              <a:rPr lang="en-US" sz="2000" dirty="0"/>
              <a:t>and communications </a:t>
            </a:r>
            <a:r>
              <a:rPr lang="en-US" sz="2000" dirty="0" smtClean="0"/>
              <a:t>technology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Popular ISO Standards</a:t>
            </a:r>
          </a:p>
          <a:p>
            <a:pPr marL="503612" lvl="1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ISO 9000 – Quality Management</a:t>
            </a:r>
          </a:p>
          <a:p>
            <a:pPr marL="503612" lvl="1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ISO 26000 – Social Responsibility</a:t>
            </a:r>
          </a:p>
          <a:p>
            <a:pPr marL="503612" lvl="1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ISO 22000 – Food Safety Management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69" y="1865014"/>
            <a:ext cx="4581203" cy="36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685800"/>
            <a:ext cx="8228707" cy="1143000"/>
          </a:xfrm>
        </p:spPr>
        <p:txBody>
          <a:bodyPr/>
          <a:lstStyle/>
          <a:p>
            <a:r>
              <a:rPr lang="en-US" dirty="0" smtClean="0"/>
              <a:t>OIE and 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524000"/>
            <a:ext cx="8228707" cy="4525119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/>
              <a:t>ISO – OIE Memorandum </a:t>
            </a:r>
            <a:r>
              <a:rPr lang="en-US" dirty="0" smtClean="0"/>
              <a:t>of Understanding</a:t>
            </a:r>
            <a:endParaRPr lang="en-US" dirty="0"/>
          </a:p>
          <a:p>
            <a:pPr marL="804863" lvl="2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OIE is the World Animal Health Organization</a:t>
            </a:r>
          </a:p>
          <a:p>
            <a:pPr marL="804863" lvl="2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MOU allows </a:t>
            </a:r>
            <a:r>
              <a:rPr lang="en-US" sz="2000" dirty="0"/>
              <a:t>ISO to aid in implementation of OIE animal health and welfare </a:t>
            </a:r>
            <a:r>
              <a:rPr lang="en-US" sz="2000" dirty="0" smtClean="0"/>
              <a:t>standards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OIE Animal Welfare Standards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Next Standard to be developed – Swine Production System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64744"/>
              </p:ext>
            </p:extLst>
          </p:nvPr>
        </p:nvGraphicFramePr>
        <p:xfrm>
          <a:off x="914400" y="4267200"/>
          <a:ext cx="6477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All Species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r>
                        <a:rPr lang="en-US" baseline="0" dirty="0" smtClean="0"/>
                        <a:t> System by Species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Principles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Beef Cattle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Dairy Cattle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Transport</a:t>
                      </a:r>
                      <a:r>
                        <a:rPr lang="en-US" baseline="0" dirty="0" smtClean="0"/>
                        <a:t> (Air, Land, Sea)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Broiler Chickens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8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7" y="1752600"/>
            <a:ext cx="8891629" cy="4953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647" y="868412"/>
            <a:ext cx="8228707" cy="731788"/>
          </a:xfrm>
        </p:spPr>
        <p:txBody>
          <a:bodyPr/>
          <a:lstStyle/>
          <a:p>
            <a:r>
              <a:rPr lang="en-US" sz="4800" dirty="0" smtClean="0"/>
              <a:t>ISO Structure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09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762000"/>
            <a:ext cx="8228707" cy="579388"/>
          </a:xfrm>
        </p:spPr>
        <p:txBody>
          <a:bodyPr/>
          <a:lstStyle/>
          <a:p>
            <a:r>
              <a:rPr lang="en-US" dirty="0" smtClean="0"/>
              <a:t>US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200"/>
            <a:ext cx="4647753" cy="45251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Administrated by the American Oil Chemists Society (AOCS</a:t>
            </a:r>
            <a:r>
              <a:rPr lang="en-US" sz="2000" dirty="0" smtClean="0"/>
              <a:t>)</a:t>
            </a:r>
          </a:p>
          <a:p>
            <a:pPr marL="503612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Reports to the American National Standards Institute (ANSI), the US representative at ISO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USDA chairs </a:t>
            </a:r>
            <a:r>
              <a:rPr lang="en-US" sz="2000" dirty="0"/>
              <a:t>the US </a:t>
            </a:r>
            <a:r>
              <a:rPr lang="en-US" sz="2000" dirty="0" smtClean="0"/>
              <a:t>TAG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39 voting members representing a variety of stakeholders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Work to achieve consensus for a US TAG 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92" y="22860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2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685800"/>
            <a:ext cx="8228707" cy="1143000"/>
          </a:xfrm>
        </p:spPr>
        <p:txBody>
          <a:bodyPr/>
          <a:lstStyle/>
          <a:p>
            <a:r>
              <a:rPr lang="en-US" sz="4800" dirty="0" smtClean="0"/>
              <a:t>Working Group 16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2133600"/>
            <a:ext cx="5028753" cy="45251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Established in late 2012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New </a:t>
            </a:r>
            <a:r>
              <a:rPr lang="en-US" sz="2000" dirty="0"/>
              <a:t>Work Item Proposal </a:t>
            </a:r>
            <a:r>
              <a:rPr lang="en-US" sz="2000" dirty="0" smtClean="0"/>
              <a:t>(NWIP) adopted in 2014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Final product to be a technical specification (TS)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Drafting Group created to write </a:t>
            </a:r>
            <a:r>
              <a:rPr lang="en-US" sz="2000" dirty="0"/>
              <a:t>the initial </a:t>
            </a:r>
            <a:r>
              <a:rPr lang="en-US" sz="2000" dirty="0" smtClean="0"/>
              <a:t>ISO TS 34700</a:t>
            </a:r>
            <a:endParaRPr lang="en-US" sz="20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98" y="2301109"/>
            <a:ext cx="342080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762000"/>
            <a:ext cx="8228707" cy="1143000"/>
          </a:xfrm>
        </p:spPr>
        <p:txBody>
          <a:bodyPr/>
          <a:lstStyle/>
          <a:p>
            <a:r>
              <a:rPr lang="en-US" sz="4800" dirty="0" smtClean="0"/>
              <a:t>TS Intent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1"/>
            <a:ext cx="4342953" cy="38857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Scope is to </a:t>
            </a:r>
            <a:r>
              <a:rPr lang="en-US" sz="2000" u="sng" dirty="0"/>
              <a:t>implement</a:t>
            </a:r>
            <a:r>
              <a:rPr lang="en-US" sz="2000" dirty="0"/>
              <a:t> OIE code on animal welfare, not develop new </a:t>
            </a:r>
            <a:r>
              <a:rPr lang="en-US" sz="2000" dirty="0" smtClean="0"/>
              <a:t>guidelines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Key component – development of an animal welfare plan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Plan </a:t>
            </a:r>
            <a:r>
              <a:rPr lang="en-US" sz="2000" u="sng" dirty="0" smtClean="0"/>
              <a:t>must</a:t>
            </a:r>
            <a:r>
              <a:rPr lang="en-US" sz="2000" dirty="0" smtClean="0"/>
              <a:t> meet, at least, the OIE code to be ISO compliant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Plan can incorporate other private standards and codes of practice, as long as they meet OIE code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1189"/>
            <a:ext cx="4205014" cy="23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MS 2014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ge Bar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Small Bar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Small Bar - Photo 1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Small Bar - Photo 2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Small Bar - Photo 3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 2014</Template>
  <TotalTime>345</TotalTime>
  <Words>430</Words>
  <Application>Microsoft Office PowerPoint</Application>
  <PresentationFormat>On-screen Show (4:3)</PresentationFormat>
  <Paragraphs>71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AMS 2014</vt:lpstr>
      <vt:lpstr>Large Bar - Blank</vt:lpstr>
      <vt:lpstr>Small Bar - Blank</vt:lpstr>
      <vt:lpstr>Small Bar - Photo 1</vt:lpstr>
      <vt:lpstr>Small Bar - Photo 2</vt:lpstr>
      <vt:lpstr>Small Bar - Photo 3</vt:lpstr>
      <vt:lpstr>PowerPoint Presentation</vt:lpstr>
      <vt:lpstr>Update on the U.S. Technical Advisory Group to the International Organization for Standardization (ISO) Working Group 16</vt:lpstr>
      <vt:lpstr>International Organization for Standardization (ISO)</vt:lpstr>
      <vt:lpstr>ISO Standards</vt:lpstr>
      <vt:lpstr>OIE and ISO</vt:lpstr>
      <vt:lpstr>ISO Structure</vt:lpstr>
      <vt:lpstr>US TAG</vt:lpstr>
      <vt:lpstr>Working Group 16</vt:lpstr>
      <vt:lpstr>TS Intent</vt:lpstr>
      <vt:lpstr>Timeline</vt:lpstr>
      <vt:lpstr>PowerPoint Presentation</vt:lpstr>
    </vt:vector>
  </TitlesOfParts>
  <Company>USDA/AMS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</dc:creator>
  <cp:lastModifiedBy>Smith, AlexandriaP - AMS</cp:lastModifiedBy>
  <cp:revision>25</cp:revision>
  <dcterms:created xsi:type="dcterms:W3CDTF">2014-02-19T14:37:34Z</dcterms:created>
  <dcterms:modified xsi:type="dcterms:W3CDTF">2015-10-13T16:48:28Z</dcterms:modified>
</cp:coreProperties>
</file>